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78" r:id="rId2"/>
    <p:sldId id="286" r:id="rId3"/>
    <p:sldId id="283" r:id="rId4"/>
    <p:sldId id="259" r:id="rId5"/>
    <p:sldId id="284" r:id="rId6"/>
    <p:sldId id="285" r:id="rId7"/>
    <p:sldId id="277" r:id="rId8"/>
    <p:sldId id="273" r:id="rId9"/>
    <p:sldId id="289" r:id="rId10"/>
    <p:sldId id="274" r:id="rId11"/>
    <p:sldId id="275" r:id="rId12"/>
    <p:sldId id="281" r:id="rId13"/>
    <p:sldId id="287" r:id="rId14"/>
    <p:sldId id="291" r:id="rId15"/>
    <p:sldId id="26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  <p:bold r:id="rId23"/>
    </p:embeddedFont>
    <p:embeddedFont>
      <p:font typeface="Inter SemiBold" panose="020B0604020202020204" charset="0"/>
      <p:regular r:id="rId24"/>
      <p:bold r:id="rId25"/>
    </p:embeddedFont>
    <p:embeddedFont>
      <p:font typeface="Libre Baskerville" panose="02000000000000000000" pitchFamily="2" charset="0"/>
      <p:regular r:id="rId26"/>
      <p:bold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B96"/>
    <a:srgbClr val="000000"/>
    <a:srgbClr val="3FE5E8"/>
    <a:srgbClr val="BAF8FF"/>
    <a:srgbClr val="015955"/>
    <a:srgbClr val="BAFFFD"/>
    <a:srgbClr val="E8F4FF"/>
    <a:srgbClr val="73FABB"/>
    <a:srgbClr val="3FDAD2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235E0F-7CB2-4AB4-9598-078A3B93A504}" v="24" dt="2023-07-20T12:40:02.115"/>
    <p1510:client id="{FB9E5F70-2E8D-4BA2-982D-8504954E07F1}" v="7" dt="2023-07-03T10:21:58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327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698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32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20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S + M</a:t>
            </a:r>
          </a:p>
        </p:txBody>
      </p:sp>
    </p:spTree>
    <p:extLst>
      <p:ext uri="{BB962C8B-B14F-4D97-AF65-F5344CB8AC3E}">
        <p14:creationId xmlns:p14="http://schemas.microsoft.com/office/powerpoint/2010/main" val="3771004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S + M</a:t>
            </a:r>
          </a:p>
        </p:txBody>
      </p:sp>
    </p:spTree>
    <p:extLst>
      <p:ext uri="{BB962C8B-B14F-4D97-AF65-F5344CB8AC3E}">
        <p14:creationId xmlns:p14="http://schemas.microsoft.com/office/powerpoint/2010/main" val="375512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4f11f959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4f11f959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0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36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2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717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59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hyperlink" Target="https://share.vidyard.com/watch/yUbGtPKXGWqbABjQs8JiuX?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s://share.vidyard.com/watch/GhER2jSPNXi5jJPsK4WRAJ?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plein air&#10;&#10;Description générée automatiquement">
            <a:extLst>
              <a:ext uri="{FF2B5EF4-FFF2-40B4-BE49-F238E27FC236}">
                <a16:creationId xmlns:a16="http://schemas.microsoft.com/office/drawing/2014/main" id="{7E9EF314-B83B-DC12-9DBA-AACC7AA6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94" y="386"/>
            <a:ext cx="7977619" cy="5959826"/>
          </a:xfrm>
          <a:prstGeom prst="rect">
            <a:avLst/>
          </a:prstGeom>
          <a:ln>
            <a:noFill/>
          </a:ln>
        </p:spPr>
      </p:pic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2849D6E2-69F5-39B1-A96C-389571A4398C}"/>
              </a:ext>
            </a:extLst>
          </p:cNvPr>
          <p:cNvSpPr/>
          <p:nvPr/>
        </p:nvSpPr>
        <p:spPr>
          <a:xfrm>
            <a:off x="1" y="-13733"/>
            <a:ext cx="9491212" cy="5973945"/>
          </a:xfrm>
          <a:custGeom>
            <a:avLst/>
            <a:gdLst>
              <a:gd name="connsiteX0" fmla="*/ 0 w 9491212"/>
              <a:gd name="connsiteY0" fmla="*/ 0 h 5973945"/>
              <a:gd name="connsiteX1" fmla="*/ 4163244 w 9491212"/>
              <a:gd name="connsiteY1" fmla="*/ 0 h 5973945"/>
              <a:gd name="connsiteX2" fmla="*/ 4050124 w 9491212"/>
              <a:gd name="connsiteY2" fmla="*/ 94832 h 5973945"/>
              <a:gd name="connsiteX3" fmla="*/ 4028549 w 9491212"/>
              <a:gd name="connsiteY3" fmla="*/ 340153 h 5973945"/>
              <a:gd name="connsiteX4" fmla="*/ 4476028 w 9491212"/>
              <a:gd name="connsiteY4" fmla="*/ 873928 h 5973945"/>
              <a:gd name="connsiteX5" fmla="*/ 4721349 w 9491212"/>
              <a:gd name="connsiteY5" fmla="*/ 895503 h 5973945"/>
              <a:gd name="connsiteX6" fmla="*/ 5733255 w 9491212"/>
              <a:gd name="connsiteY6" fmla="*/ 47193 h 5973945"/>
              <a:gd name="connsiteX7" fmla="*/ 5770945 w 9491212"/>
              <a:gd name="connsiteY7" fmla="*/ 0 h 5973945"/>
              <a:gd name="connsiteX8" fmla="*/ 5897789 w 9491212"/>
              <a:gd name="connsiteY8" fmla="*/ 0 h 5973945"/>
              <a:gd name="connsiteX9" fmla="*/ 5290980 w 9491212"/>
              <a:gd name="connsiteY9" fmla="*/ 511940 h 5973945"/>
              <a:gd name="connsiteX10" fmla="*/ 5270003 w 9491212"/>
              <a:gd name="connsiteY10" fmla="*/ 759315 h 5973945"/>
              <a:gd name="connsiteX11" fmla="*/ 5722783 w 9491212"/>
              <a:gd name="connsiteY11" fmla="*/ 1295999 h 5973945"/>
              <a:gd name="connsiteX12" fmla="*/ 5970158 w 9491212"/>
              <a:gd name="connsiteY12" fmla="*/ 1316976 h 5973945"/>
              <a:gd name="connsiteX13" fmla="*/ 7520165 w 9491212"/>
              <a:gd name="connsiteY13" fmla="*/ 9295 h 5973945"/>
              <a:gd name="connsiteX14" fmla="*/ 7527541 w 9491212"/>
              <a:gd name="connsiteY14" fmla="*/ 0 h 5973945"/>
              <a:gd name="connsiteX15" fmla="*/ 7673558 w 9491212"/>
              <a:gd name="connsiteY15" fmla="*/ 0 h 5973945"/>
              <a:gd name="connsiteX16" fmla="*/ 6324406 w 9491212"/>
              <a:gd name="connsiteY16" fmla="*/ 1138227 h 5973945"/>
              <a:gd name="connsiteX17" fmla="*/ 6303430 w 9491212"/>
              <a:gd name="connsiteY17" fmla="*/ 1385601 h 5973945"/>
              <a:gd name="connsiteX18" fmla="*/ 6756210 w 9491212"/>
              <a:gd name="connsiteY18" fmla="*/ 1922286 h 5973945"/>
              <a:gd name="connsiteX19" fmla="*/ 7003584 w 9491212"/>
              <a:gd name="connsiteY19" fmla="*/ 1943263 h 5973945"/>
              <a:gd name="connsiteX20" fmla="*/ 9306953 w 9491212"/>
              <a:gd name="connsiteY20" fmla="*/ 0 h 5973945"/>
              <a:gd name="connsiteX21" fmla="*/ 9460603 w 9491212"/>
              <a:gd name="connsiteY21" fmla="*/ 0 h 5973945"/>
              <a:gd name="connsiteX22" fmla="*/ 5581522 w 9491212"/>
              <a:gd name="connsiteY22" fmla="*/ 3272630 h 5973945"/>
              <a:gd name="connsiteX23" fmla="*/ 5560545 w 9491212"/>
              <a:gd name="connsiteY23" fmla="*/ 3520005 h 5973945"/>
              <a:gd name="connsiteX24" fmla="*/ 6013325 w 9491212"/>
              <a:gd name="connsiteY24" fmla="*/ 4056689 h 5973945"/>
              <a:gd name="connsiteX25" fmla="*/ 6260700 w 9491212"/>
              <a:gd name="connsiteY25" fmla="*/ 4077666 h 5973945"/>
              <a:gd name="connsiteX26" fmla="*/ 9491212 w 9491212"/>
              <a:gd name="connsiteY26" fmla="*/ 1352207 h 5973945"/>
              <a:gd name="connsiteX27" fmla="*/ 9491212 w 9491212"/>
              <a:gd name="connsiteY27" fmla="*/ 1463527 h 5973945"/>
              <a:gd name="connsiteX28" fmla="*/ 5886986 w 9491212"/>
              <a:gd name="connsiteY28" fmla="*/ 4504273 h 5973945"/>
              <a:gd name="connsiteX29" fmla="*/ 5866010 w 9491212"/>
              <a:gd name="connsiteY29" fmla="*/ 4751648 h 5973945"/>
              <a:gd name="connsiteX30" fmla="*/ 6318790 w 9491212"/>
              <a:gd name="connsiteY30" fmla="*/ 5288332 h 5973945"/>
              <a:gd name="connsiteX31" fmla="*/ 6566164 w 9491212"/>
              <a:gd name="connsiteY31" fmla="*/ 5309309 h 5973945"/>
              <a:gd name="connsiteX32" fmla="*/ 9491212 w 9491212"/>
              <a:gd name="connsiteY32" fmla="*/ 2841559 h 5973945"/>
              <a:gd name="connsiteX33" fmla="*/ 9491212 w 9491212"/>
              <a:gd name="connsiteY33" fmla="*/ 2983663 h 5973945"/>
              <a:gd name="connsiteX34" fmla="*/ 7056196 w 9491212"/>
              <a:gd name="connsiteY34" fmla="*/ 5037993 h 5973945"/>
              <a:gd name="connsiteX35" fmla="*/ 7035219 w 9491212"/>
              <a:gd name="connsiteY35" fmla="*/ 5285367 h 5973945"/>
              <a:gd name="connsiteX36" fmla="*/ 7487999 w 9491212"/>
              <a:gd name="connsiteY36" fmla="*/ 5822052 h 5973945"/>
              <a:gd name="connsiteX37" fmla="*/ 7735373 w 9491212"/>
              <a:gd name="connsiteY37" fmla="*/ 5843029 h 5973945"/>
              <a:gd name="connsiteX38" fmla="*/ 9491212 w 9491212"/>
              <a:gd name="connsiteY38" fmla="*/ 4361695 h 5973945"/>
              <a:gd name="connsiteX39" fmla="*/ 9491212 w 9491212"/>
              <a:gd name="connsiteY39" fmla="*/ 4470045 h 5973945"/>
              <a:gd name="connsiteX40" fmla="*/ 8781836 w 9491212"/>
              <a:gd name="connsiteY40" fmla="*/ 5068518 h 5973945"/>
              <a:gd name="connsiteX41" fmla="*/ 8760859 w 9491212"/>
              <a:gd name="connsiteY41" fmla="*/ 5315892 h 5973945"/>
              <a:gd name="connsiteX42" fmla="*/ 9213639 w 9491212"/>
              <a:gd name="connsiteY42" fmla="*/ 5852577 h 5973945"/>
              <a:gd name="connsiteX43" fmla="*/ 9461014 w 9491212"/>
              <a:gd name="connsiteY43" fmla="*/ 5873554 h 5973945"/>
              <a:gd name="connsiteX44" fmla="*/ 9491212 w 9491212"/>
              <a:gd name="connsiteY44" fmla="*/ 5848077 h 5973945"/>
              <a:gd name="connsiteX45" fmla="*/ 9491212 w 9491212"/>
              <a:gd name="connsiteY45" fmla="*/ 5973945 h 5973945"/>
              <a:gd name="connsiteX46" fmla="*/ 0 w 9491212"/>
              <a:gd name="connsiteY46" fmla="*/ 5973945 h 597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491212" h="5973945">
                <a:moveTo>
                  <a:pt x="0" y="0"/>
                </a:moveTo>
                <a:lnTo>
                  <a:pt x="4163244" y="0"/>
                </a:lnTo>
                <a:lnTo>
                  <a:pt x="4050124" y="94832"/>
                </a:lnTo>
                <a:cubicBezTo>
                  <a:pt x="3976422" y="156618"/>
                  <a:pt x="3966763" y="266452"/>
                  <a:pt x="4028549" y="340153"/>
                </a:cubicBezTo>
                <a:lnTo>
                  <a:pt x="4476028" y="873928"/>
                </a:lnTo>
                <a:cubicBezTo>
                  <a:pt x="4537814" y="947630"/>
                  <a:pt x="4647647" y="957289"/>
                  <a:pt x="4721349" y="895503"/>
                </a:cubicBezTo>
                <a:lnTo>
                  <a:pt x="5733255" y="47193"/>
                </a:lnTo>
                <a:lnTo>
                  <a:pt x="5770945" y="0"/>
                </a:lnTo>
                <a:lnTo>
                  <a:pt x="5897789" y="0"/>
                </a:lnTo>
                <a:lnTo>
                  <a:pt x="5290980" y="511940"/>
                </a:lnTo>
                <a:cubicBezTo>
                  <a:pt x="5216877" y="574458"/>
                  <a:pt x="5207486" y="685212"/>
                  <a:pt x="5270003" y="759315"/>
                </a:cubicBezTo>
                <a:lnTo>
                  <a:pt x="5722783" y="1295999"/>
                </a:lnTo>
                <a:cubicBezTo>
                  <a:pt x="5785301" y="1370102"/>
                  <a:pt x="5896055" y="1379494"/>
                  <a:pt x="5970158" y="1316976"/>
                </a:cubicBezTo>
                <a:lnTo>
                  <a:pt x="7520165" y="9295"/>
                </a:lnTo>
                <a:lnTo>
                  <a:pt x="7527541" y="0"/>
                </a:lnTo>
                <a:lnTo>
                  <a:pt x="7673558" y="0"/>
                </a:lnTo>
                <a:lnTo>
                  <a:pt x="6324406" y="1138227"/>
                </a:lnTo>
                <a:cubicBezTo>
                  <a:pt x="6250304" y="1200745"/>
                  <a:pt x="6240912" y="1311499"/>
                  <a:pt x="6303430" y="1385601"/>
                </a:cubicBezTo>
                <a:lnTo>
                  <a:pt x="6756210" y="1922286"/>
                </a:lnTo>
                <a:cubicBezTo>
                  <a:pt x="6818727" y="1996389"/>
                  <a:pt x="6929481" y="2005780"/>
                  <a:pt x="7003584" y="1943263"/>
                </a:cubicBezTo>
                <a:lnTo>
                  <a:pt x="9306953" y="0"/>
                </a:lnTo>
                <a:lnTo>
                  <a:pt x="9460603" y="0"/>
                </a:lnTo>
                <a:lnTo>
                  <a:pt x="5581522" y="3272630"/>
                </a:lnTo>
                <a:cubicBezTo>
                  <a:pt x="5507419" y="3335148"/>
                  <a:pt x="5498028" y="3445902"/>
                  <a:pt x="5560545" y="3520005"/>
                </a:cubicBezTo>
                <a:lnTo>
                  <a:pt x="6013325" y="4056689"/>
                </a:lnTo>
                <a:cubicBezTo>
                  <a:pt x="6075843" y="4130792"/>
                  <a:pt x="6186597" y="4140184"/>
                  <a:pt x="6260700" y="4077666"/>
                </a:cubicBezTo>
                <a:lnTo>
                  <a:pt x="9491212" y="1352207"/>
                </a:lnTo>
                <a:lnTo>
                  <a:pt x="9491212" y="1463527"/>
                </a:lnTo>
                <a:lnTo>
                  <a:pt x="5886986" y="4504273"/>
                </a:lnTo>
                <a:cubicBezTo>
                  <a:pt x="5812884" y="4566791"/>
                  <a:pt x="5803492" y="4677545"/>
                  <a:pt x="5866010" y="4751648"/>
                </a:cubicBezTo>
                <a:lnTo>
                  <a:pt x="6318790" y="5288332"/>
                </a:lnTo>
                <a:cubicBezTo>
                  <a:pt x="6381307" y="5362435"/>
                  <a:pt x="6492061" y="5371827"/>
                  <a:pt x="6566164" y="5309309"/>
                </a:cubicBezTo>
                <a:lnTo>
                  <a:pt x="9491212" y="2841559"/>
                </a:lnTo>
                <a:lnTo>
                  <a:pt x="9491212" y="2983663"/>
                </a:lnTo>
                <a:lnTo>
                  <a:pt x="7056196" y="5037993"/>
                </a:lnTo>
                <a:cubicBezTo>
                  <a:pt x="6982093" y="5100510"/>
                  <a:pt x="6972701" y="5211265"/>
                  <a:pt x="7035219" y="5285367"/>
                </a:cubicBezTo>
                <a:lnTo>
                  <a:pt x="7487999" y="5822052"/>
                </a:lnTo>
                <a:cubicBezTo>
                  <a:pt x="7550516" y="5896155"/>
                  <a:pt x="7661270" y="5905546"/>
                  <a:pt x="7735373" y="5843029"/>
                </a:cubicBezTo>
                <a:lnTo>
                  <a:pt x="9491212" y="4361695"/>
                </a:lnTo>
                <a:lnTo>
                  <a:pt x="9491212" y="4470045"/>
                </a:lnTo>
                <a:lnTo>
                  <a:pt x="8781836" y="5068518"/>
                </a:lnTo>
                <a:cubicBezTo>
                  <a:pt x="8707733" y="5131035"/>
                  <a:pt x="8698342" y="5241789"/>
                  <a:pt x="8760859" y="5315892"/>
                </a:cubicBezTo>
                <a:lnTo>
                  <a:pt x="9213639" y="5852577"/>
                </a:lnTo>
                <a:cubicBezTo>
                  <a:pt x="9276157" y="5926679"/>
                  <a:pt x="9386911" y="5936071"/>
                  <a:pt x="9461014" y="5873554"/>
                </a:cubicBezTo>
                <a:lnTo>
                  <a:pt x="9491212" y="5848077"/>
                </a:lnTo>
                <a:lnTo>
                  <a:pt x="9491212" y="5973945"/>
                </a:lnTo>
                <a:lnTo>
                  <a:pt x="0" y="5973945"/>
                </a:lnTo>
                <a:close/>
              </a:path>
            </a:pathLst>
          </a:custGeom>
          <a:solidFill>
            <a:srgbClr val="3FD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9803F80C-EDB8-F99E-CAB1-55AB0C5058F7}"/>
              </a:ext>
            </a:extLst>
          </p:cNvPr>
          <p:cNvSpPr/>
          <p:nvPr/>
        </p:nvSpPr>
        <p:spPr>
          <a:xfrm>
            <a:off x="0" y="0"/>
            <a:ext cx="260949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4833" y="1334721"/>
            <a:ext cx="5106621" cy="2792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48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Prédiction des médaillés des prochains JO</a:t>
            </a: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25" y="283110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4701C83-8FEB-5F21-7F78-58A08D7F99AB}"/>
              </a:ext>
            </a:extLst>
          </p:cNvPr>
          <p:cNvSpPr txBox="1"/>
          <p:nvPr/>
        </p:nvSpPr>
        <p:spPr>
          <a:xfrm>
            <a:off x="390805" y="4740088"/>
            <a:ext cx="31012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</a:rPr>
              <a:t>Muriel EPPINGER</a:t>
            </a:r>
          </a:p>
        </p:txBody>
      </p:sp>
    </p:spTree>
    <p:extLst>
      <p:ext uri="{BB962C8B-B14F-4D97-AF65-F5344CB8AC3E}">
        <p14:creationId xmlns:p14="http://schemas.microsoft.com/office/powerpoint/2010/main" val="6661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</a:t>
            </a:r>
            <a:br>
              <a:rPr lang="fr" sz="2500"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</a:rPr>
              <a:t>Performance des modèles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pic>
        <p:nvPicPr>
          <p:cNvPr id="6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EF9653-8A20-5F24-96CD-1C9C480C8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49440" y="1699535"/>
            <a:ext cx="798417" cy="869109"/>
          </a:xfrm>
          <a:prstGeom prst="rect">
            <a:avLst/>
          </a:prstGeom>
        </p:spPr>
      </p:pic>
      <p:pic>
        <p:nvPicPr>
          <p:cNvPr id="3" name="Image 4" descr="Une image contenant clipart, art&#10;&#10;Description générée automatiquement">
            <a:extLst>
              <a:ext uri="{FF2B5EF4-FFF2-40B4-BE49-F238E27FC236}">
                <a16:creationId xmlns:a16="http://schemas.microsoft.com/office/drawing/2014/main" id="{962161C4-98CA-BA09-5875-FBB04A438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916" y="1662393"/>
            <a:ext cx="1196789" cy="11967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56FE06C-EB81-ED46-C898-F0AE0D7D962E}"/>
              </a:ext>
            </a:extLst>
          </p:cNvPr>
          <p:cNvSpPr txBox="1"/>
          <p:nvPr/>
        </p:nvSpPr>
        <p:spPr>
          <a:xfrm>
            <a:off x="1054753" y="3231496"/>
            <a:ext cx="28869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err="1"/>
              <a:t>Accuracy</a:t>
            </a:r>
            <a:r>
              <a:rPr lang="fr-FR" sz="2800"/>
              <a:t> </a:t>
            </a:r>
            <a:r>
              <a:rPr lang="fr-FR" sz="2800" b="1"/>
              <a:t>&gt; 0.80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FCE005-CD14-38EF-4370-9FC4FB63A967}"/>
              </a:ext>
            </a:extLst>
          </p:cNvPr>
          <p:cNvSpPr txBox="1"/>
          <p:nvPr/>
        </p:nvSpPr>
        <p:spPr>
          <a:xfrm>
            <a:off x="5030040" y="3231496"/>
            <a:ext cx="28869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err="1"/>
              <a:t>Accuracy</a:t>
            </a:r>
            <a:r>
              <a:rPr lang="fr-FR" sz="2800"/>
              <a:t> </a:t>
            </a:r>
            <a:r>
              <a:rPr lang="fr-FR" sz="2800" b="1"/>
              <a:t>&lt; 0.80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B78CBB-9743-A0CD-0052-58097E7959F7}"/>
              </a:ext>
            </a:extLst>
          </p:cNvPr>
          <p:cNvSpPr txBox="1"/>
          <p:nvPr/>
        </p:nvSpPr>
        <p:spPr>
          <a:xfrm>
            <a:off x="1063156" y="3760973"/>
            <a:ext cx="35088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Précision maximale</a:t>
            </a:r>
            <a:endParaRPr lang="fr-FR" sz="2000" b="1"/>
          </a:p>
        </p:txBody>
      </p:sp>
    </p:spTree>
    <p:extLst>
      <p:ext uri="{BB962C8B-B14F-4D97-AF65-F5344CB8AC3E}">
        <p14:creationId xmlns:p14="http://schemas.microsoft.com/office/powerpoint/2010/main" val="396780344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choix du modèle</a:t>
            </a:r>
            <a:endParaRPr lang="fr" sz="2500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F915AB2-AC79-EDC6-74C3-9F7CE64C6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13473"/>
              </p:ext>
            </p:extLst>
          </p:nvPr>
        </p:nvGraphicFramePr>
        <p:xfrm>
          <a:off x="437029" y="2252382"/>
          <a:ext cx="3611180" cy="207938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7111">
                  <a:extLst>
                    <a:ext uri="{9D8B030D-6E8A-4147-A177-3AD203B41FA5}">
                      <a16:colId xmlns:a16="http://schemas.microsoft.com/office/drawing/2014/main" val="3327760667"/>
                    </a:ext>
                  </a:extLst>
                </a:gridCol>
                <a:gridCol w="1263227">
                  <a:extLst>
                    <a:ext uri="{9D8B030D-6E8A-4147-A177-3AD203B41FA5}">
                      <a16:colId xmlns:a16="http://schemas.microsoft.com/office/drawing/2014/main" val="2873022728"/>
                    </a:ext>
                  </a:extLst>
                </a:gridCol>
                <a:gridCol w="1180842">
                  <a:extLst>
                    <a:ext uri="{9D8B030D-6E8A-4147-A177-3AD203B41FA5}">
                      <a16:colId xmlns:a16="http://schemas.microsoft.com/office/drawing/2014/main" val="1694176045"/>
                    </a:ext>
                  </a:extLst>
                </a:gridCol>
              </a:tblGrid>
              <a:tr h="36284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8799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err="1"/>
                        <a:t>Logistic</a:t>
                      </a:r>
                      <a:br>
                        <a:rPr lang="fr-FR"/>
                      </a:br>
                      <a:r>
                        <a:rPr lang="fr-FR" err="1"/>
                        <a:t>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0.843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0.237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72172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err="1"/>
                        <a:t>Random</a:t>
                      </a:r>
                      <a:r>
                        <a:rPr lang="fr-FR"/>
                        <a:t> Forest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0.864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0.270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97155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b="1"/>
                        <a:t>Gradient Boost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0.892</a:t>
                      </a:r>
                    </a:p>
                  </a:txBody>
                  <a:tcPr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0.325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293112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601C6C-61E9-17F3-FB68-F2A001D24C77}"/>
              </a:ext>
            </a:extLst>
          </p:cNvPr>
          <p:cNvSpPr txBox="1"/>
          <p:nvPr/>
        </p:nvSpPr>
        <p:spPr>
          <a:xfrm>
            <a:off x="2487434" y="1439593"/>
            <a:ext cx="31812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00" b="1"/>
              <a:t>Résultats : </a:t>
            </a:r>
            <a:r>
              <a:rPr lang="fr-FR" sz="1800" b="1" err="1"/>
              <a:t>Dataset</a:t>
            </a:r>
            <a:r>
              <a:rPr lang="fr-FR" sz="1800" b="1"/>
              <a:t> TEST</a:t>
            </a:r>
            <a:endParaRPr lang="fr-FR" sz="1800" err="1"/>
          </a:p>
        </p:txBody>
      </p:sp>
      <p:pic>
        <p:nvPicPr>
          <p:cNvPr id="3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9C1EA58-F8DA-2326-1BEA-87EE7470B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850" y="1932228"/>
            <a:ext cx="4365251" cy="26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82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Amélioration modèle et prédictions</a:t>
            </a:r>
            <a:endParaRPr lang="fr" sz="2500" err="1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57231E7-27C6-A50C-EA06-09BFB094959B}"/>
              </a:ext>
            </a:extLst>
          </p:cNvPr>
          <p:cNvSpPr/>
          <p:nvPr/>
        </p:nvSpPr>
        <p:spPr>
          <a:xfrm>
            <a:off x="1012731" y="1538008"/>
            <a:ext cx="7245957" cy="5807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b="1">
                <a:solidFill>
                  <a:srgbClr val="000000"/>
                </a:solidFill>
                <a:cs typeface="Arial"/>
              </a:rPr>
              <a:t>815 médailles prédites / 963 à attribuer (3 par épreuve)</a:t>
            </a:r>
            <a:endParaRPr lang="fr-FR" b="1">
              <a:solidFill>
                <a:srgbClr val="00000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F395FAE-B327-BA4D-B569-8A4116D5C00E}"/>
              </a:ext>
            </a:extLst>
          </p:cNvPr>
          <p:cNvSpPr/>
          <p:nvPr/>
        </p:nvSpPr>
        <p:spPr>
          <a:xfrm>
            <a:off x="1012731" y="2437279"/>
            <a:ext cx="7245957" cy="8480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b="1">
                <a:solidFill>
                  <a:srgbClr val="000000"/>
                </a:solidFill>
                <a:cs typeface="Arial"/>
              </a:rPr>
              <a:t>Ajout d'une nouvelle règle à l'algorithme : </a:t>
            </a:r>
            <a:endParaRPr lang="en-US" b="1">
              <a:solidFill>
                <a:srgbClr val="000000"/>
              </a:solidFill>
              <a:cs typeface="Arial"/>
            </a:endParaRPr>
          </a:p>
          <a:p>
            <a:pPr algn="ctr"/>
            <a:r>
              <a:rPr lang="fr-FR" b="1">
                <a:solidFill>
                  <a:srgbClr val="000000"/>
                </a:solidFill>
                <a:cs typeface="Arial"/>
              </a:rPr>
              <a:t>=&gt; Par épreuve :  sélection des 3 meilleurs probabilités d'avoir une médaille </a:t>
            </a:r>
            <a:endParaRPr lang="en-US" b="1">
              <a:solidFill>
                <a:srgbClr val="000000"/>
              </a:solidFill>
              <a:cs typeface="Arial"/>
            </a:endParaRPr>
          </a:p>
          <a:p>
            <a:pPr algn="ctr"/>
            <a:r>
              <a:rPr lang="fr-FR" b="1">
                <a:solidFill>
                  <a:srgbClr val="000000"/>
                </a:solidFill>
                <a:cs typeface="Arial"/>
              </a:rPr>
              <a:t>=&gt; prédiction = "médaille"</a:t>
            </a:r>
            <a:endParaRPr lang="en-US" b="1">
              <a:solidFill>
                <a:srgbClr val="000000"/>
              </a:solidFill>
              <a:cs typeface="Arial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6F5698C-6FAF-37A8-D041-A7C5FDD1FB5D}"/>
              </a:ext>
            </a:extLst>
          </p:cNvPr>
          <p:cNvSpPr/>
          <p:nvPr/>
        </p:nvSpPr>
        <p:spPr>
          <a:xfrm>
            <a:off x="1090676" y="3875246"/>
            <a:ext cx="2017058" cy="80682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>
                <a:cs typeface="Arial"/>
              </a:rPr>
              <a:t>963 </a:t>
            </a:r>
          </a:p>
          <a:p>
            <a:pPr algn="ctr"/>
            <a:r>
              <a:rPr lang="fr-FR" sz="1800" b="1">
                <a:cs typeface="Arial"/>
              </a:rPr>
              <a:t>médailles 'OUI'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7B64B31-7007-CE4F-6E70-39F3193C0673}"/>
              </a:ext>
            </a:extLst>
          </p:cNvPr>
          <p:cNvSpPr/>
          <p:nvPr/>
        </p:nvSpPr>
        <p:spPr>
          <a:xfrm>
            <a:off x="6243391" y="3875245"/>
            <a:ext cx="2017058" cy="80682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800" b="1">
                <a:cs typeface="Arial"/>
              </a:rPr>
              <a:t>10 563</a:t>
            </a:r>
          </a:p>
          <a:p>
            <a:pPr algn="ctr"/>
            <a:r>
              <a:rPr lang="fr-FR" sz="1800" b="1">
                <a:cs typeface="Arial"/>
              </a:rPr>
              <a:t>médailles 'NON'</a:t>
            </a:r>
            <a:endParaRPr lang="fr-FR" sz="1800" b="1"/>
          </a:p>
        </p:txBody>
      </p:sp>
      <p:sp>
        <p:nvSpPr>
          <p:cNvPr id="5" name="Flèche : trois pointes 4">
            <a:extLst>
              <a:ext uri="{FF2B5EF4-FFF2-40B4-BE49-F238E27FC236}">
                <a16:creationId xmlns:a16="http://schemas.microsoft.com/office/drawing/2014/main" id="{A64B0E5A-DF4F-E800-A9B4-24F0F9969668}"/>
              </a:ext>
            </a:extLst>
          </p:cNvPr>
          <p:cNvSpPr/>
          <p:nvPr/>
        </p:nvSpPr>
        <p:spPr>
          <a:xfrm>
            <a:off x="3581091" y="3484306"/>
            <a:ext cx="2101645" cy="1078475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66923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7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Dashboarding</a:t>
            </a:r>
            <a:endParaRPr lang="fr" sz="2500" err="1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;p24">
            <a:extLst>
              <a:ext uri="{FF2B5EF4-FFF2-40B4-BE49-F238E27FC236}">
                <a16:creationId xmlns:a16="http://schemas.microsoft.com/office/drawing/2014/main" id="{465A5BF2-ECE7-9D8E-025D-18DA0D3C8D5F}"/>
              </a:ext>
            </a:extLst>
          </p:cNvPr>
          <p:cNvSpPr/>
          <p:nvPr/>
        </p:nvSpPr>
        <p:spPr>
          <a:xfrm rot="21244006">
            <a:off x="1547942" y="1785298"/>
            <a:ext cx="261199" cy="4674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37;p24">
            <a:extLst>
              <a:ext uri="{FF2B5EF4-FFF2-40B4-BE49-F238E27FC236}">
                <a16:creationId xmlns:a16="http://schemas.microsoft.com/office/drawing/2014/main" id="{0A098BDE-4AD6-430F-7D50-7A13ACAD4901}"/>
              </a:ext>
            </a:extLst>
          </p:cNvPr>
          <p:cNvSpPr/>
          <p:nvPr/>
        </p:nvSpPr>
        <p:spPr>
          <a:xfrm rot="21244006">
            <a:off x="1547941" y="3062769"/>
            <a:ext cx="261199" cy="4674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15CC12-A736-F450-E59E-2DAE904684CE}"/>
              </a:ext>
            </a:extLst>
          </p:cNvPr>
          <p:cNvSpPr txBox="1"/>
          <p:nvPr/>
        </p:nvSpPr>
        <p:spPr>
          <a:xfrm>
            <a:off x="2004452" y="1588433"/>
            <a:ext cx="55250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/>
              <a:t>Dashboard externe destiné au Customer Persona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295EA3-2EA8-8D32-7EAC-1B2FAAA932EC}"/>
              </a:ext>
            </a:extLst>
          </p:cNvPr>
          <p:cNvSpPr txBox="1"/>
          <p:nvPr/>
        </p:nvSpPr>
        <p:spPr>
          <a:xfrm>
            <a:off x="2004451" y="2899521"/>
            <a:ext cx="51308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/>
              <a:t>Dashboard interne pour équipe DEV</a:t>
            </a:r>
          </a:p>
        </p:txBody>
      </p:sp>
      <p:pic>
        <p:nvPicPr>
          <p:cNvPr id="13" name="Image 2" descr="Une image contenant logo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3AC6FA15-C412-867F-5421-F4CD2A1D6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4117" y="2013379"/>
            <a:ext cx="1443637" cy="374261"/>
          </a:xfrm>
          <a:prstGeom prst="rect">
            <a:avLst/>
          </a:prstGeom>
        </p:spPr>
      </p:pic>
      <p:pic>
        <p:nvPicPr>
          <p:cNvPr id="14" name="Image 14" descr="Une image contenant Police, symbole, Graphique, capture d’écran&#10;&#10;Description générée automatiquement">
            <a:hlinkClick r:id="rId7"/>
            <a:extLst>
              <a:ext uri="{FF2B5EF4-FFF2-40B4-BE49-F238E27FC236}">
                <a16:creationId xmlns:a16="http://schemas.microsoft.com/office/drawing/2014/main" id="{8BA2E8D4-B66A-5BB9-9CEF-BA21B37C15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613" y="3313052"/>
            <a:ext cx="1835524" cy="36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7585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7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Améliorations</a:t>
            </a:r>
            <a:endParaRPr lang="fr" sz="2500" err="1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15CC12-A736-F450-E59E-2DAE904684CE}"/>
              </a:ext>
            </a:extLst>
          </p:cNvPr>
          <p:cNvSpPr txBox="1"/>
          <p:nvPr/>
        </p:nvSpPr>
        <p:spPr>
          <a:xfrm>
            <a:off x="1466570" y="1353109"/>
            <a:ext cx="66428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Offrir la possibilité au client de saisir une liste d'athlète et d'afficher les probabilités de chaque athlète d'obtenir une médaille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295EA3-2EA8-8D32-7EAC-1B2FAAA932EC}"/>
              </a:ext>
            </a:extLst>
          </p:cNvPr>
          <p:cNvSpPr txBox="1"/>
          <p:nvPr/>
        </p:nvSpPr>
        <p:spPr>
          <a:xfrm>
            <a:off x="1466569" y="2571749"/>
            <a:ext cx="51308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Ajouter au modèle les sports d'équipe</a:t>
            </a:r>
            <a:endParaRPr lang="fr-FR" sz="1600" err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3CEF27-0600-B6FF-5F57-2BF4806E53F0}"/>
              </a:ext>
            </a:extLst>
          </p:cNvPr>
          <p:cNvSpPr txBox="1"/>
          <p:nvPr/>
        </p:nvSpPr>
        <p:spPr>
          <a:xfrm>
            <a:off x="1382524" y="3790388"/>
            <a:ext cx="5130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Ajouter au </a:t>
            </a:r>
            <a:r>
              <a:rPr lang="fr" sz="1600" b="1" err="1">
                <a:solidFill>
                  <a:srgbClr val="0E3449"/>
                </a:solidFill>
              </a:rPr>
              <a:t>dataset</a:t>
            </a:r>
            <a:r>
              <a:rPr lang="fr" sz="1600" b="1">
                <a:solidFill>
                  <a:srgbClr val="0E3449"/>
                </a:solidFill>
              </a:rPr>
              <a:t> le palmarès des athlètes : titres de championnat du monde, d'Europe....</a:t>
            </a:r>
            <a:endParaRPr lang="fr" sz="1600">
              <a:solidFill>
                <a:srgbClr val="0E3449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3A6F60-BA2C-CDD9-DACB-D71FB754DEC0}"/>
              </a:ext>
            </a:extLst>
          </p:cNvPr>
          <p:cNvSpPr txBox="1"/>
          <p:nvPr/>
        </p:nvSpPr>
        <p:spPr>
          <a:xfrm>
            <a:off x="2038070" y="1941417"/>
            <a:ext cx="66428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Réalisable uniquement avec la version payante de DATAIKU</a:t>
            </a:r>
          </a:p>
        </p:txBody>
      </p:sp>
      <p:pic>
        <p:nvPicPr>
          <p:cNvPr id="8" name="Graphique 9" descr="Une ampoule">
            <a:extLst>
              <a:ext uri="{FF2B5EF4-FFF2-40B4-BE49-F238E27FC236}">
                <a16:creationId xmlns:a16="http://schemas.microsoft.com/office/drawing/2014/main" id="{74D4EDE0-C19F-69C4-F26A-F669E4365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779" y="1193426"/>
            <a:ext cx="790015" cy="790015"/>
          </a:xfrm>
          <a:prstGeom prst="rect">
            <a:avLst/>
          </a:prstGeom>
        </p:spPr>
      </p:pic>
      <p:pic>
        <p:nvPicPr>
          <p:cNvPr id="10" name="Graphique 9" descr="Une ampoule">
            <a:extLst>
              <a:ext uri="{FF2B5EF4-FFF2-40B4-BE49-F238E27FC236}">
                <a16:creationId xmlns:a16="http://schemas.microsoft.com/office/drawing/2014/main" id="{EDBB5D8B-0CEB-C4AF-2CF4-370B8990D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56" y="2428875"/>
            <a:ext cx="790015" cy="790015"/>
          </a:xfrm>
          <a:prstGeom prst="rect">
            <a:avLst/>
          </a:prstGeom>
        </p:spPr>
      </p:pic>
      <p:pic>
        <p:nvPicPr>
          <p:cNvPr id="11" name="Graphique 10" descr="Une ampoule">
            <a:extLst>
              <a:ext uri="{FF2B5EF4-FFF2-40B4-BE49-F238E27FC236}">
                <a16:creationId xmlns:a16="http://schemas.microsoft.com/office/drawing/2014/main" id="{737C4FB4-1A62-91C9-CE43-10E289EEA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56" y="3605493"/>
            <a:ext cx="790015" cy="7900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8FD9D19-9315-0479-645A-01BCD7E16F88}"/>
              </a:ext>
            </a:extLst>
          </p:cNvPr>
          <p:cNvSpPr txBox="1"/>
          <p:nvPr/>
        </p:nvSpPr>
        <p:spPr>
          <a:xfrm>
            <a:off x="2038070" y="2907924"/>
            <a:ext cx="6886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Grouper les épreuves en supprimant la notion d'athlètes et réfléchir aux bonnes agrégations pour les colonnes (min, max, moyenne, médiane....)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D67115-33DD-52AD-9A5D-1BD811BDE849}"/>
              </a:ext>
            </a:extLst>
          </p:cNvPr>
          <p:cNvSpPr txBox="1"/>
          <p:nvPr/>
        </p:nvSpPr>
        <p:spPr>
          <a:xfrm>
            <a:off x="2038070" y="4303056"/>
            <a:ext cx="6886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Trouver les sites internet à scrapper</a:t>
            </a:r>
          </a:p>
          <a:p>
            <a:r>
              <a:rPr lang="fr" sz="1600">
                <a:solidFill>
                  <a:srgbClr val="0E3449"/>
                </a:solidFill>
              </a:rPr>
              <a:t>Trouver la méthode pour concaténer ces données avec le </a:t>
            </a:r>
            <a:r>
              <a:rPr lang="fr" sz="1600" err="1">
                <a:solidFill>
                  <a:srgbClr val="0E3449"/>
                </a:solidFill>
              </a:rPr>
              <a:t>dataset</a:t>
            </a:r>
            <a:r>
              <a:rPr lang="fr" sz="1600">
                <a:solidFill>
                  <a:srgbClr val="0E3449"/>
                </a:solidFill>
              </a:rPr>
              <a:t> actuel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1BF9A2CF-BEAA-1AE0-E5F8-DAED7A0B55FC}"/>
              </a:ext>
            </a:extLst>
          </p:cNvPr>
          <p:cNvSpPr/>
          <p:nvPr/>
        </p:nvSpPr>
        <p:spPr>
          <a:xfrm>
            <a:off x="1592636" y="1983440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3A03CEE4-9A6A-5E14-8BA8-84F19FA7B8C3}"/>
              </a:ext>
            </a:extLst>
          </p:cNvPr>
          <p:cNvSpPr/>
          <p:nvPr/>
        </p:nvSpPr>
        <p:spPr>
          <a:xfrm>
            <a:off x="1584232" y="4479549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5F94EC1-54D0-EDED-876F-911BCAD7FD8D}"/>
              </a:ext>
            </a:extLst>
          </p:cNvPr>
          <p:cNvSpPr/>
          <p:nvPr/>
        </p:nvSpPr>
        <p:spPr>
          <a:xfrm>
            <a:off x="1575827" y="3033991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9435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77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 idx="4294967295"/>
          </p:nvPr>
        </p:nvSpPr>
        <p:spPr>
          <a:xfrm>
            <a:off x="1390625" y="1346681"/>
            <a:ext cx="6362700" cy="3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sym typeface="Libre Baskerville"/>
              </a:rPr>
              <a:t>“</a:t>
            </a:r>
            <a:r>
              <a:rPr lang="fr" sz="1600" i="1">
                <a:solidFill>
                  <a:schemeClr val="bg1"/>
                </a:solidFill>
                <a:ea typeface="Libre Baskerville"/>
                <a:sym typeface="Libre Baskerville"/>
              </a:rPr>
              <a:t>L'important dans la vie ce n'est point le triomphe, mais le combat ; l'essentiel ce n'est pas d'avoir vaincu, mais de s'être bien battu.</a:t>
            </a:r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sym typeface="Libre Baskerville"/>
              </a:rPr>
              <a:t>”</a:t>
            </a:r>
            <a:endParaRPr sz="32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ctrTitle" idx="4294967295"/>
          </p:nvPr>
        </p:nvSpPr>
        <p:spPr>
          <a:xfrm>
            <a:off x="6771441" y="3646617"/>
            <a:ext cx="1966331" cy="38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" sz="1400">
                <a:solidFill>
                  <a:schemeClr val="bg1"/>
                </a:solidFill>
                <a:ea typeface="Inter"/>
                <a:sym typeface="Inter"/>
              </a:rPr>
              <a:t>Pierre </a:t>
            </a:r>
            <a:r>
              <a:rPr lang="fr" sz="1400" b="0" i="0" u="none" strike="noStrike" cap="none">
                <a:solidFill>
                  <a:schemeClr val="bg1"/>
                </a:solidFill>
                <a:ea typeface="Inter"/>
                <a:sym typeface="Inter"/>
              </a:rPr>
              <a:t>de </a:t>
            </a:r>
            <a:r>
              <a:rPr lang="fr" sz="1400">
                <a:solidFill>
                  <a:schemeClr val="bg1"/>
                </a:solidFill>
                <a:ea typeface="Inter"/>
                <a:sym typeface="Inter"/>
              </a:rPr>
              <a:t>Coubertin</a:t>
            </a:r>
            <a:endParaRPr lang="fr" sz="1400" b="0" i="0" u="none" strike="noStrike" cap="none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0"/>
            <a:ext cx="576900" cy="39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2">
            <a:extLst>
              <a:ext uri="{FF2B5EF4-FFF2-40B4-BE49-F238E27FC236}">
                <a16:creationId xmlns:a16="http://schemas.microsoft.com/office/drawing/2014/main" id="{2012191F-EB91-59A8-B74B-036B419DB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78656"/>
            <a:ext cx="2743200" cy="15430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D95621EE-BD51-5EE7-012C-2C8AFEB4AE3D}"/>
              </a:ext>
            </a:extLst>
          </p:cNvPr>
          <p:cNvSpPr txBox="1">
            <a:spLocks/>
          </p:cNvSpPr>
          <p:nvPr/>
        </p:nvSpPr>
        <p:spPr>
          <a:xfrm>
            <a:off x="326394" y="1148211"/>
            <a:ext cx="2900668" cy="5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" sz="2400">
                <a:solidFill>
                  <a:srgbClr val="0E3449"/>
                </a:solidFill>
                <a:latin typeface="Inter SemiBold"/>
                <a:ea typeface="Inter"/>
                <a:sym typeface="Inter"/>
              </a:rPr>
              <a:t>Customer Persona</a:t>
            </a: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endParaRPr lang="fr" sz="2400" b="1">
              <a:solidFill>
                <a:srgbClr val="0E3449"/>
              </a:solidFill>
              <a:latin typeface="Inter SemiBold"/>
              <a:ea typeface="Inter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583868-0C18-C351-6A72-744F8D1581F7}"/>
              </a:ext>
            </a:extLst>
          </p:cNvPr>
          <p:cNvSpPr txBox="1"/>
          <p:nvPr/>
        </p:nvSpPr>
        <p:spPr>
          <a:xfrm>
            <a:off x="3871769" y="1073602"/>
            <a:ext cx="49530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>
                <a:solidFill>
                  <a:srgbClr val="374151"/>
                </a:solidFill>
              </a:rPr>
              <a:t>Objectifs :</a:t>
            </a:r>
            <a:endParaRPr lang="fr-FR" sz="1600" b="1"/>
          </a:p>
          <a:p>
            <a:pPr algn="just"/>
            <a:endParaRPr lang="fr-FR" b="1">
              <a:solidFill>
                <a:srgbClr val="374151"/>
              </a:solidFill>
            </a:endParaRPr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Cibler les athlètes les plus performants pour les campagnes promotionnelles.</a:t>
            </a:r>
            <a:endParaRPr lang="fr-FR"/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Maximiser la visibilité de la marque grâce aux athlètes médiatisés.</a:t>
            </a:r>
            <a:endParaRPr lang="fr-FR"/>
          </a:p>
          <a:p>
            <a:pPr algn="just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B58DC9-E241-7542-8097-D538643EB524}"/>
              </a:ext>
            </a:extLst>
          </p:cNvPr>
          <p:cNvSpPr txBox="1"/>
          <p:nvPr/>
        </p:nvSpPr>
        <p:spPr>
          <a:xfrm>
            <a:off x="4447189" y="229913"/>
            <a:ext cx="43026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2400" b="1">
                <a:solidFill>
                  <a:srgbClr val="0E3449"/>
                </a:solidFill>
              </a:rPr>
              <a:t>Professionnel du marketing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F49ED8-4FCB-A9F1-4AB4-45BF8C61581D}"/>
              </a:ext>
            </a:extLst>
          </p:cNvPr>
          <p:cNvSpPr txBox="1"/>
          <p:nvPr/>
        </p:nvSpPr>
        <p:spPr>
          <a:xfrm>
            <a:off x="3871769" y="2951584"/>
            <a:ext cx="49530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>
                <a:solidFill>
                  <a:srgbClr val="374151"/>
                </a:solidFill>
              </a:rPr>
              <a:t>Défis :</a:t>
            </a:r>
            <a:endParaRPr lang="fr-FR" sz="1600" b="1"/>
          </a:p>
          <a:p>
            <a:pPr algn="just"/>
            <a:endParaRPr lang="fr-FR" sz="1200">
              <a:solidFill>
                <a:srgbClr val="374151"/>
              </a:solidFill>
            </a:endParaRPr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Sélectionner les bons athlètes et les bons moments pour la promotion.</a:t>
            </a:r>
            <a:endParaRPr lang="fr-FR"/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Assurer une cohérence entre la marque et les valeurs des athlètes.</a:t>
            </a:r>
            <a:endParaRPr lang="fr-FR"/>
          </a:p>
        </p:txBody>
      </p:sp>
      <p:pic>
        <p:nvPicPr>
          <p:cNvPr id="6" name="Image 6" descr="Une image contenant vélo, personne, habits, mur&#10;&#10;Description générée automatiquement">
            <a:extLst>
              <a:ext uri="{FF2B5EF4-FFF2-40B4-BE49-F238E27FC236}">
                <a16:creationId xmlns:a16="http://schemas.microsoft.com/office/drawing/2014/main" id="{77654EBA-3D44-077F-55E5-7A5BE48E5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52" y="2395839"/>
            <a:ext cx="2909119" cy="1679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97201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D95621EE-BD51-5EE7-012C-2C8AFEB4AE3D}"/>
              </a:ext>
            </a:extLst>
          </p:cNvPr>
          <p:cNvSpPr txBox="1">
            <a:spLocks/>
          </p:cNvSpPr>
          <p:nvPr/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"/>
              </a:rPr>
              <a:t>Data sources</a:t>
            </a: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r>
              <a:rPr lang="fr-FR" sz="240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"/>
              </a:rPr>
              <a:t>Schéma relationnel</a:t>
            </a:r>
          </a:p>
        </p:txBody>
      </p:sp>
      <p:pic>
        <p:nvPicPr>
          <p:cNvPr id="8" name="Image 8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C5299350-D244-E1AF-68E0-44D81F8E0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4563" y="596825"/>
            <a:ext cx="5016062" cy="3927981"/>
          </a:xfrm>
          <a:prstGeom prst="rect">
            <a:avLst/>
          </a:prstGeom>
        </p:spPr>
      </p:pic>
      <p:pic>
        <p:nvPicPr>
          <p:cNvPr id="9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2648E927-9DB2-8548-4859-4B2197B91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847" y="156004"/>
            <a:ext cx="1187709" cy="32681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</a:t>
            </a:r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cleaning / choix modélisation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660169" y="2874326"/>
            <a:ext cx="3004399" cy="11196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1 fichier : 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 colonnes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315 000 lignes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12 % de valeurs manquantes</a:t>
            </a: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222" y="303038"/>
            <a:ext cx="693595" cy="750185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793E67CE-5E37-240F-C080-99435B8A17A6}"/>
              </a:ext>
            </a:extLst>
          </p:cNvPr>
          <p:cNvGrpSpPr/>
          <p:nvPr/>
        </p:nvGrpSpPr>
        <p:grpSpPr>
          <a:xfrm>
            <a:off x="1489473" y="1143000"/>
            <a:ext cx="5707854" cy="1003694"/>
            <a:chOff x="1489473" y="1085850"/>
            <a:chExt cx="5707854" cy="1003694"/>
          </a:xfrm>
        </p:grpSpPr>
        <p:sp>
          <p:nvSpPr>
            <p:cNvPr id="9" name="Légende : flèche vers la droite 8">
              <a:extLst>
                <a:ext uri="{FF2B5EF4-FFF2-40B4-BE49-F238E27FC236}">
                  <a16:creationId xmlns:a16="http://schemas.microsoft.com/office/drawing/2014/main" id="{6E6AD72C-7A42-C83E-8F56-AA783E4887BE}"/>
                </a:ext>
              </a:extLst>
            </p:cNvPr>
            <p:cNvSpPr/>
            <p:nvPr/>
          </p:nvSpPr>
          <p:spPr>
            <a:xfrm rot="5400000">
              <a:off x="4032646" y="-1075136"/>
              <a:ext cx="621507" cy="5707854"/>
            </a:xfrm>
            <a:prstGeom prst="right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AE9CDBD0-3011-D315-8270-569429B5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3050" y="1085850"/>
              <a:ext cx="542925" cy="542925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35EB9AC-6860-13F8-0D90-3F06E2C92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2491" y="1085850"/>
              <a:ext cx="542925" cy="542925"/>
            </a:xfrm>
            <a:prstGeom prst="rect">
              <a:avLst/>
            </a:prstGeom>
          </p:spPr>
        </p:pic>
        <p:pic>
          <p:nvPicPr>
            <p:cNvPr id="6" name="Image 4">
              <a:extLst>
                <a:ext uri="{FF2B5EF4-FFF2-40B4-BE49-F238E27FC236}">
                  <a16:creationId xmlns:a16="http://schemas.microsoft.com/office/drawing/2014/main" id="{7C33FB8F-AA7E-25FF-FDB0-0D92D984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1932" y="1085850"/>
              <a:ext cx="542925" cy="542925"/>
            </a:xfrm>
            <a:prstGeom prst="rect">
              <a:avLst/>
            </a:prstGeom>
          </p:spPr>
        </p:pic>
        <p:pic>
          <p:nvPicPr>
            <p:cNvPr id="7" name="Image 4">
              <a:extLst>
                <a:ext uri="{FF2B5EF4-FFF2-40B4-BE49-F238E27FC236}">
                  <a16:creationId xmlns:a16="http://schemas.microsoft.com/office/drawing/2014/main" id="{971BDB48-3AC9-BC92-A833-55373B101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1372" y="1085850"/>
              <a:ext cx="542925" cy="542925"/>
            </a:xfrm>
            <a:prstGeom prst="rect">
              <a:avLst/>
            </a:prstGeom>
          </p:spPr>
        </p:pic>
        <p:pic>
          <p:nvPicPr>
            <p:cNvPr id="8" name="Image 4">
              <a:extLst>
                <a:ext uri="{FF2B5EF4-FFF2-40B4-BE49-F238E27FC236}">
                  <a16:creationId xmlns:a16="http://schemas.microsoft.com/office/drawing/2014/main" id="{480EC829-C3BC-DBB4-AD31-34FBE7FF6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813" y="1085850"/>
              <a:ext cx="542925" cy="542925"/>
            </a:xfrm>
            <a:prstGeom prst="rect">
              <a:avLst/>
            </a:prstGeom>
          </p:spPr>
        </p:pic>
      </p:grpSp>
      <p:pic>
        <p:nvPicPr>
          <p:cNvPr id="11" name="Image 11">
            <a:extLst>
              <a:ext uri="{FF2B5EF4-FFF2-40B4-BE49-F238E27FC236}">
                <a16:creationId xmlns:a16="http://schemas.microsoft.com/office/drawing/2014/main" id="{DF1246A4-3D42-A73A-29EC-2C1CADD9E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388" y="2271713"/>
            <a:ext cx="2321719" cy="232171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 SemiBold"/>
                <a:ea typeface="Inter"/>
                <a:cs typeface="Inter"/>
                <a:sym typeface="Inter"/>
              </a:rPr>
              <a:t>Sélection des Données</a:t>
            </a:r>
            <a:endParaRPr sz="2400">
              <a:solidFill>
                <a:srgbClr val="015955"/>
              </a:solidFill>
              <a:latin typeface="Inter SemiBold"/>
              <a:ea typeface="Inter"/>
              <a:cs typeface="Inter"/>
              <a:sym typeface="Inter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F4CAA0C6-B0EC-0561-07BE-B9727B8C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759" y="674984"/>
            <a:ext cx="4996355" cy="4148255"/>
          </a:xfrm>
          <a:prstGeom prst="rect">
            <a:avLst/>
          </a:prstGeom>
        </p:spPr>
      </p:pic>
      <p:pic>
        <p:nvPicPr>
          <p:cNvPr id="3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8CD95B6B-3D0F-B264-FDE3-D836F6E83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426" y="140743"/>
            <a:ext cx="629071" cy="67644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B1775977-3CFF-AEA9-F830-6BF688B6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41" y="906987"/>
            <a:ext cx="4179092" cy="394335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cleaning / choix modélisation</a:t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480" y="256949"/>
            <a:ext cx="712031" cy="7594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69B768D-DB46-B00A-7CED-32E747ADBF5A}"/>
              </a:ext>
            </a:extLst>
          </p:cNvPr>
          <p:cNvSpPr txBox="1"/>
          <p:nvPr/>
        </p:nvSpPr>
        <p:spPr>
          <a:xfrm>
            <a:off x="4821620" y="1136430"/>
            <a:ext cx="532086" cy="269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F32E0-97BA-1963-D739-2B68846DA36B}"/>
              </a:ext>
            </a:extLst>
          </p:cNvPr>
          <p:cNvSpPr/>
          <p:nvPr/>
        </p:nvSpPr>
        <p:spPr>
          <a:xfrm>
            <a:off x="463375" y="1489165"/>
            <a:ext cx="28354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Traitement NaN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AE12FD-E1C0-F3D3-EDE1-7056F1884944}"/>
              </a:ext>
            </a:extLst>
          </p:cNvPr>
          <p:cNvSpPr/>
          <p:nvPr/>
        </p:nvSpPr>
        <p:spPr>
          <a:xfrm>
            <a:off x="5851205" y="1293847"/>
            <a:ext cx="30267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Doublons</a:t>
            </a:r>
            <a:endParaRPr lang="fr-FR" sz="48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829DA-062C-FDCB-FC06-C7383F76753B}"/>
              </a:ext>
            </a:extLst>
          </p:cNvPr>
          <p:cNvSpPr/>
          <p:nvPr/>
        </p:nvSpPr>
        <p:spPr>
          <a:xfrm>
            <a:off x="606844" y="3486186"/>
            <a:ext cx="25138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cap="none" spc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Outliers</a:t>
            </a:r>
            <a:endParaRPr lang="fr-FR" sz="4800" b="1" cap="none" spc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90576-D69B-621C-67E5-18201A415EA6}"/>
              </a:ext>
            </a:extLst>
          </p:cNvPr>
          <p:cNvSpPr/>
          <p:nvPr/>
        </p:nvSpPr>
        <p:spPr>
          <a:xfrm>
            <a:off x="5141437" y="4119077"/>
            <a:ext cx="39164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Réorganisation</a:t>
            </a:r>
          </a:p>
        </p:txBody>
      </p:sp>
    </p:spTree>
    <p:extLst>
      <p:ext uri="{BB962C8B-B14F-4D97-AF65-F5344CB8AC3E}">
        <p14:creationId xmlns:p14="http://schemas.microsoft.com/office/powerpoint/2010/main" val="2100902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</a:t>
            </a:r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cleaning</a:t>
            </a: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/ choix modélisation</a:t>
            </a:r>
            <a:endParaRPr sz="2500" err="1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73" y="293820"/>
            <a:ext cx="647507" cy="685661"/>
          </a:xfrm>
          <a:prstGeom prst="rect">
            <a:avLst/>
          </a:prstGeom>
        </p:spPr>
      </p:pic>
      <p:sp>
        <p:nvSpPr>
          <p:cNvPr id="4" name="Google Shape;85;p16">
            <a:extLst>
              <a:ext uri="{FF2B5EF4-FFF2-40B4-BE49-F238E27FC236}">
                <a16:creationId xmlns:a16="http://schemas.microsoft.com/office/drawing/2014/main" id="{CC5F25B9-A275-7F52-DE4D-68E5C744482D}"/>
              </a:ext>
            </a:extLst>
          </p:cNvPr>
          <p:cNvSpPr txBox="1"/>
          <p:nvPr/>
        </p:nvSpPr>
        <p:spPr>
          <a:xfrm>
            <a:off x="4779928" y="2178016"/>
            <a:ext cx="3208037" cy="111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1 fichier : 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 colonnes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148 000 lignes</a:t>
            </a:r>
            <a:endParaRPr/>
          </a:p>
          <a:p>
            <a:pPr marL="457200" indent="-317500">
              <a:buSzPts val="1400"/>
              <a:buFont typeface="Calibri"/>
              <a:buChar char="-"/>
            </a:pPr>
            <a:r>
              <a:rPr lang="fr"/>
              <a:t>&lt; 1% de valeurs manquantes</a:t>
            </a:r>
            <a:endParaRPr/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A2A2DA63-33EF-FF4F-529D-D7151E64F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992" y="1575403"/>
            <a:ext cx="2321719" cy="2321719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9D3CC970-3FB3-6DB7-EFEA-3E3588156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350919" y="2271035"/>
            <a:ext cx="428625" cy="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040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solidFill>
                  <a:srgbClr val="0E3449"/>
                </a:solidFill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Sélection des données</a:t>
            </a:r>
            <a:endParaRPr lang="fr" sz="2500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52B35E-0C33-B6FC-78D2-420A228AB421}"/>
              </a:ext>
            </a:extLst>
          </p:cNvPr>
          <p:cNvSpPr txBox="1"/>
          <p:nvPr/>
        </p:nvSpPr>
        <p:spPr>
          <a:xfrm>
            <a:off x="5408237" y="4395506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19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8A46B818-FBB4-B159-D435-B5F21FAA5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921" y="459739"/>
            <a:ext cx="619853" cy="667226"/>
          </a:xfrm>
          <a:prstGeom prst="rect">
            <a:avLst/>
          </a:prstGeom>
        </p:spPr>
      </p:pic>
      <p:pic>
        <p:nvPicPr>
          <p:cNvPr id="3" name="Image 3" descr="Une image contenant symbole, Police, Graphique, logo&#10;&#10;Description générée automatiquement">
            <a:extLst>
              <a:ext uri="{FF2B5EF4-FFF2-40B4-BE49-F238E27FC236}">
                <a16:creationId xmlns:a16="http://schemas.microsoft.com/office/drawing/2014/main" id="{40817BBD-EB04-2B77-1D59-85B17295E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806" y="1564481"/>
            <a:ext cx="2743200" cy="2743200"/>
          </a:xfrm>
          <a:prstGeom prst="rect">
            <a:avLst/>
          </a:prstGeom>
        </p:spPr>
      </p:pic>
      <p:pic>
        <p:nvPicPr>
          <p:cNvPr id="4" name="Image 4" descr="Une image contenant Police, texte, Graphique, typographie&#10;&#10;Description générée automatiquement">
            <a:extLst>
              <a:ext uri="{FF2B5EF4-FFF2-40B4-BE49-F238E27FC236}">
                <a16:creationId xmlns:a16="http://schemas.microsoft.com/office/drawing/2014/main" id="{E4DA75C3-0C79-07B0-B089-03CE9D5C5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57" y="3648414"/>
            <a:ext cx="2423833" cy="788218"/>
          </a:xfrm>
          <a:prstGeom prst="rect">
            <a:avLst/>
          </a:prstGeom>
        </p:spPr>
      </p:pic>
      <p:pic>
        <p:nvPicPr>
          <p:cNvPr id="5" name="Image 6" descr="Une image contenant Police, texte, typographie&#10;&#10;Description générée automatiquement">
            <a:extLst>
              <a:ext uri="{FF2B5EF4-FFF2-40B4-BE49-F238E27FC236}">
                <a16:creationId xmlns:a16="http://schemas.microsoft.com/office/drawing/2014/main" id="{E29C3925-8259-E4FC-BF17-B85D1146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444" y="1753778"/>
            <a:ext cx="3575236" cy="669435"/>
          </a:xfrm>
          <a:prstGeom prst="rect">
            <a:avLst/>
          </a:prstGeom>
        </p:spPr>
      </p:pic>
      <p:pic>
        <p:nvPicPr>
          <p:cNvPr id="7" name="Image 10" descr="Une image contenant Police, typographie, conception&#10;&#10;Description générée automatiquement">
            <a:extLst>
              <a:ext uri="{FF2B5EF4-FFF2-40B4-BE49-F238E27FC236}">
                <a16:creationId xmlns:a16="http://schemas.microsoft.com/office/drawing/2014/main" id="{6F7E1FC9-5891-C88B-3EDB-F1556B355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032" y="1865089"/>
            <a:ext cx="2743200" cy="438411"/>
          </a:xfrm>
          <a:prstGeom prst="rect">
            <a:avLst/>
          </a:prstGeom>
        </p:spPr>
      </p:pic>
      <p:pic>
        <p:nvPicPr>
          <p:cNvPr id="11" name="Image 11" descr="Une image contenant Police, texte, calligraphie, typographie&#10;&#10;Description générée automatiquement">
            <a:extLst>
              <a:ext uri="{FF2B5EF4-FFF2-40B4-BE49-F238E27FC236}">
                <a16:creationId xmlns:a16="http://schemas.microsoft.com/office/drawing/2014/main" id="{040698AB-DF59-2B78-D0F5-09C28F177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518" y="3304615"/>
            <a:ext cx="2743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2436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0" descr="Une image contenant capture d’écran, texte, diagramme&#10;&#10;Description générée automatiquement">
            <a:extLst>
              <a:ext uri="{FF2B5EF4-FFF2-40B4-BE49-F238E27FC236}">
                <a16:creationId xmlns:a16="http://schemas.microsoft.com/office/drawing/2014/main" id="{D04FC369-D2FF-2004-8661-D0F32CDC3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22" b="36620"/>
          <a:stretch/>
        </p:blipFill>
        <p:spPr>
          <a:xfrm>
            <a:off x="1485901" y="1062431"/>
            <a:ext cx="4976674" cy="3934185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Préparation des </a:t>
            </a:r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Datasets</a:t>
            </a:r>
            <a:endParaRPr lang="fr" sz="2500" err="1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A573CFF-7B04-C1B8-2AAF-B6ADD9130EB0}"/>
              </a:ext>
            </a:extLst>
          </p:cNvPr>
          <p:cNvSpPr txBox="1"/>
          <p:nvPr/>
        </p:nvSpPr>
        <p:spPr>
          <a:xfrm>
            <a:off x="1486052" y="4187620"/>
            <a:ext cx="1523999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 après traitement python 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C1BE15-DA16-5C3F-9021-764D7E9D481D}"/>
              </a:ext>
            </a:extLst>
          </p:cNvPr>
          <p:cNvSpPr txBox="1"/>
          <p:nvPr/>
        </p:nvSpPr>
        <p:spPr>
          <a:xfrm>
            <a:off x="3385446" y="3237919"/>
            <a:ext cx="1608043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pour machine </a:t>
            </a:r>
            <a:r>
              <a:rPr lang="fr-FR" sz="1200" err="1">
                <a:solidFill>
                  <a:schemeClr val="accent5"/>
                </a:solidFill>
              </a:rPr>
              <a:t>learning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E2C35B-351B-C2E7-587D-D09DC331EDB0}"/>
              </a:ext>
            </a:extLst>
          </p:cNvPr>
          <p:cNvSpPr txBox="1"/>
          <p:nvPr/>
        </p:nvSpPr>
        <p:spPr>
          <a:xfrm>
            <a:off x="6360607" y="3868249"/>
            <a:ext cx="1608043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à prédire (2020-2022)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A3FF57-03FA-F9F4-62E4-99308700F6F6}"/>
              </a:ext>
            </a:extLst>
          </p:cNvPr>
          <p:cNvSpPr txBox="1"/>
          <p:nvPr/>
        </p:nvSpPr>
        <p:spPr>
          <a:xfrm>
            <a:off x="6360606" y="1288095"/>
            <a:ext cx="1767726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d'entrainement (1960 - 2014)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2B1139-69C4-7FA3-F123-600C2F9C74AC}"/>
              </a:ext>
            </a:extLst>
          </p:cNvPr>
          <p:cNvSpPr txBox="1"/>
          <p:nvPr/>
        </p:nvSpPr>
        <p:spPr>
          <a:xfrm>
            <a:off x="6436246" y="2573970"/>
            <a:ext cx="1759322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 de Test </a:t>
            </a:r>
            <a:endParaRPr lang="fr-FR">
              <a:solidFill>
                <a:schemeClr val="accent5"/>
              </a:solidFill>
            </a:endParaRPr>
          </a:p>
          <a:p>
            <a:r>
              <a:rPr lang="fr-FR" sz="1200">
                <a:solidFill>
                  <a:schemeClr val="accent5"/>
                </a:solidFill>
              </a:rPr>
              <a:t>(2016-2018)</a:t>
            </a:r>
            <a:endParaRPr lang="fr-FR">
              <a:solidFill>
                <a:schemeClr val="accent5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3AD266F-61E4-EE2C-C708-8D1E22689E84}"/>
              </a:ext>
            </a:extLst>
          </p:cNvPr>
          <p:cNvSpPr txBox="1"/>
          <p:nvPr/>
        </p:nvSpPr>
        <p:spPr>
          <a:xfrm>
            <a:off x="5408238" y="1865779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0CC119-D0DE-6CF0-8FA1-CC7412403E0F}"/>
              </a:ext>
            </a:extLst>
          </p:cNvPr>
          <p:cNvSpPr txBox="1"/>
          <p:nvPr/>
        </p:nvSpPr>
        <p:spPr>
          <a:xfrm>
            <a:off x="5500686" y="3109631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52B35E-0C33-B6FC-78D2-420A228AB421}"/>
              </a:ext>
            </a:extLst>
          </p:cNvPr>
          <p:cNvSpPr txBox="1"/>
          <p:nvPr/>
        </p:nvSpPr>
        <p:spPr>
          <a:xfrm>
            <a:off x="5408237" y="4395506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65750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</Words>
  <Application>Microsoft Office PowerPoint</Application>
  <PresentationFormat>Affichage à l'écran (16:9)</PresentationFormat>
  <Paragraphs>78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Libre Baskerville</vt:lpstr>
      <vt:lpstr>Inter</vt:lpstr>
      <vt:lpstr>Arial</vt:lpstr>
      <vt:lpstr>Calibri</vt:lpstr>
      <vt:lpstr>Inter SemiBold</vt:lpstr>
      <vt:lpstr>Simple Light</vt:lpstr>
      <vt:lpstr>Prédiction des médaillés des prochains JO</vt:lpstr>
      <vt:lpstr>Présentation PowerPoint</vt:lpstr>
      <vt:lpstr>Présentation PowerPoint</vt:lpstr>
      <vt:lpstr>Data cleaning / choix modélisation</vt:lpstr>
      <vt:lpstr>Sélection des Données</vt:lpstr>
      <vt:lpstr>Data cleaning / choix modélisation</vt:lpstr>
      <vt:lpstr>Data cleaning / choix modélisation</vt:lpstr>
      <vt:lpstr>Machine Learning :  Sélection des données</vt:lpstr>
      <vt:lpstr>Machine Learning :  Préparation des Datasets</vt:lpstr>
      <vt:lpstr>Machine Learning  Performance des modèles</vt:lpstr>
      <vt:lpstr>Machine Learning : choix du modèle</vt:lpstr>
      <vt:lpstr>Machine Learning :  Amélioration modèle et prédictions</vt:lpstr>
      <vt:lpstr>Dashboarding</vt:lpstr>
      <vt:lpstr>Améliorations</vt:lpstr>
      <vt:lpstr>“L'important dans la vie ce n'est point le triomphe, mais le combat ; l'essentiel ce n'est pas d'avoir vaincu, mais de s'être bien battu.”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Prédiction des vainqueurs des prochains JO</dc:title>
  <dc:creator>EPPINGER Muriel</dc:creator>
  <cp:lastModifiedBy>Stéphane DURIG</cp:lastModifiedBy>
  <cp:revision>12</cp:revision>
  <dcterms:modified xsi:type="dcterms:W3CDTF">2023-08-28T06:31:37Z</dcterms:modified>
</cp:coreProperties>
</file>